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8" r:id="rId4"/>
    <p:sldId id="257" r:id="rId5"/>
    <p:sldId id="260" r:id="rId6"/>
    <p:sldId id="267" r:id="rId7"/>
    <p:sldId id="262" r:id="rId8"/>
    <p:sldId id="264" r:id="rId9"/>
    <p:sldId id="263" r:id="rId10"/>
    <p:sldId id="265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56"/>
    <p:restoredTop sz="94804"/>
  </p:normalViewPr>
  <p:slideViewPr>
    <p:cSldViewPr snapToGrid="0" snapToObjects="1">
      <p:cViewPr varScale="1">
        <p:scale>
          <a:sx n="98" d="100"/>
          <a:sy n="98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36841-9F6F-F343-B419-F0B6566466EC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2BC0F-24F4-1847-8F57-A5A15A86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7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2BC0F-24F4-1847-8F57-A5A15A866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2EAA-C1AC-594B-8B5C-E8508E746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F82B1-7FBE-6145-A295-C72832EE1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90B28-6CC3-E744-9FB8-29411D87F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A6741-FAAB-9040-A637-A410BAF3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31E2F-B446-7F4C-B127-481D2C88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16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1046-8CE2-E640-AC60-9C7FC2F3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ADE9D-F21F-7D46-954A-98ACF4FA6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1F7CF-1C72-D04A-95D3-8FCE8CEF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FB6D7-C713-3C4E-A3A5-BF795DAC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D0D9-F270-EB4B-825B-5487886F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02644-C661-B546-A6F4-034DDB483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A4BCA-43EA-914E-8242-379B4A71C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0D2D9-1738-A549-A70D-F98E9A9C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F23BA-A718-F848-BAFE-59023441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A0BAD-2D66-A647-AD02-85568D90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6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ADE7-7F33-C94E-B754-2372FF20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0B04E-94A0-9344-B3F9-946D72F4E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1DE2C-54DF-8E47-A374-44B50D866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68340-3492-9E41-AA6D-194AFF29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6FA5-52D7-1C43-BF80-F51B4526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6B69-CC92-2B4F-93AA-62DBA56A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299A0-CC0D-5D43-8ABC-13DFCDB43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071CF-DAEA-0E4D-885E-A951D4E1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71054-9E50-4A43-AF92-8B19EC10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D79A7-8317-8641-BABE-A26A7B90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AE86-B187-0B4E-8A95-899EC975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17E70-C498-8148-BCD0-05D0201C3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59A2A-FB3D-1A46-BFED-1F0752B4D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4F21F-5793-FB4B-A876-DDBA6CE1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C3834-8B65-0F47-B51F-F786F34A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8FF29-D8AB-5B4F-A770-21C0B991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4C95-4D42-FE4A-90F0-C84A2269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D5B34-ABEC-714B-92E3-40B5EDBA6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9421E-1C05-8C44-8A0D-0D0BBE9F0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B5F64-37C0-B943-9667-40448F4C5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A0DF5-914D-5E49-9B00-D4F323B03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35472-0169-2D43-AEF3-A4BA085F4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6408BA-EEC7-C645-B88A-DC12F84B4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4A5982-58D0-284A-B025-840DAAF7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5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0290-9400-4C40-8E44-DB6F7949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E44D2-D7E6-A340-9268-02A4109A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904C0-E6E2-BB4B-BC96-EBD16CA5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A3792-6124-A946-8E0D-B66117F95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6B60E-B482-034B-8219-EFCA88E9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72F9E-2634-644B-B802-5A2E4C24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B849B-9CAE-344A-856C-9ED70340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3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5FC36-8E3B-B543-90B7-6D4E87A3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DBB1F-BD1A-D34B-B913-E072202E7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3B58D-CD59-134F-9C65-B0C1D92AA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FE229-9703-054A-AE6D-88783BCA4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A5BC-B1EC-8E48-AC16-AA0D6F3B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E8169-FF1B-2F40-90EA-068EE2CE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1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C50B-A745-7B4B-A943-98B241FFA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4B6CF-E5D9-C544-9A00-C920D0CFC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BC806-FF24-9546-BDDD-EBA74B3D9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C61B0-2C73-E043-81CC-412A9177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78F1D-3E54-D34A-A573-EAA41DF8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18E79-D023-C34A-B7D0-0DBBA4E4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72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5CA14-D700-4D49-99EF-E9DF6967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F780-62FA-354F-8691-87E75164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E1FD1-A848-AA43-89AB-0EDBF997F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84A6B-4CAE-D747-89F4-FDC3B9545902}" type="datetimeFigureOut">
              <a:rPr lang="en-US" smtClean="0"/>
              <a:t>5/4/21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37007-AEE3-5543-8496-BFEF10B19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26DDA-0F1E-8E4F-91FE-5E87E3299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1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lr/grammars-v4/tree/master/cobol85" TargetMode="External"/><Relationship Id="rId2" Type="http://schemas.openxmlformats.org/officeDocument/2006/relationships/hyperlink" Target="https://www.antl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tlr/grammars-v4/blob/master/cobol85/Cobol85.g4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hyperlink" Target="https://en.wikipedia.org/wiki/SQ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lting-bolte.de/index.php/tech-blog/cobol/184-install-cobol-on-macos-x" TargetMode="External"/><Relationship Id="rId2" Type="http://schemas.openxmlformats.org/officeDocument/2006/relationships/hyperlink" Target="http://macappstore.org/gnu-cobol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utorialspoint.com/compile_cobol_online.ph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17.tiff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A16E2-0947-4F41-9F54-8D0B84FD7400}"/>
              </a:ext>
            </a:extLst>
          </p:cNvPr>
          <p:cNvSpPr txBox="1"/>
          <p:nvPr/>
        </p:nvSpPr>
        <p:spPr>
          <a:xfrm>
            <a:off x="-1" y="0"/>
            <a:ext cx="7395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COBOL</a:t>
            </a:r>
            <a:r>
              <a:rPr lang="en-US" sz="2400" b="1" dirty="0"/>
              <a:t> = </a:t>
            </a:r>
            <a:r>
              <a:rPr lang="en-US" sz="2400" dirty="0"/>
              <a:t>"</a:t>
            </a:r>
            <a:r>
              <a:rPr lang="en-US" sz="2400" b="1" dirty="0" err="1">
                <a:solidFill>
                  <a:srgbClr val="0070C0"/>
                </a:solidFill>
              </a:rPr>
              <a:t>CO</a:t>
            </a:r>
            <a:r>
              <a:rPr lang="en-US" sz="2400" dirty="0" err="1"/>
              <a:t>mmon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B</a:t>
            </a:r>
            <a:r>
              <a:rPr lang="en-US" sz="2400" dirty="0"/>
              <a:t>usiness-</a:t>
            </a:r>
            <a:r>
              <a:rPr lang="en-US" sz="2400" b="1" dirty="0">
                <a:solidFill>
                  <a:srgbClr val="0070C0"/>
                </a:solidFill>
              </a:rPr>
              <a:t>O</a:t>
            </a:r>
            <a:r>
              <a:rPr lang="en-US" sz="2400" dirty="0"/>
              <a:t>riented </a:t>
            </a:r>
            <a:r>
              <a:rPr lang="en-US" sz="2400" b="1" dirty="0">
                <a:solidFill>
                  <a:srgbClr val="0070C0"/>
                </a:solidFill>
              </a:rPr>
              <a:t>L</a:t>
            </a:r>
            <a:r>
              <a:rPr lang="en-US" sz="2400" dirty="0"/>
              <a:t>anguage"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6D4A4-5B49-2F4B-8DA1-77831ACB8CCE}"/>
              </a:ext>
            </a:extLst>
          </p:cNvPr>
          <p:cNvSpPr txBox="1"/>
          <p:nvPr/>
        </p:nvSpPr>
        <p:spPr>
          <a:xfrm>
            <a:off x="0" y="604687"/>
            <a:ext cx="998465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2009 it was estimated 220 billion lines of COBOL in existence, which was ~80% of the </a:t>
            </a:r>
          </a:p>
          <a:p>
            <a:r>
              <a:rPr lang="en-US" sz="1600" dirty="0"/>
              <a:t>world's actively used code. (~5 </a:t>
            </a:r>
            <a:r>
              <a:rPr lang="en-US" sz="1600" dirty="0" err="1"/>
              <a:t>Bln</a:t>
            </a:r>
            <a:r>
              <a:rPr lang="en-US" sz="1600" dirty="0"/>
              <a:t> added annually). Today (2019) COBOL still runs in </a:t>
            </a:r>
          </a:p>
          <a:p>
            <a:r>
              <a:rPr lang="en-US" sz="1600" dirty="0"/>
              <a:t>traditional banking, lots of large scale government systems, insurance and health care.</a:t>
            </a:r>
          </a:p>
          <a:p>
            <a:endParaRPr lang="en-US" sz="1600" dirty="0"/>
          </a:p>
          <a:p>
            <a:r>
              <a:rPr lang="en-US" sz="1600" dirty="0"/>
              <a:t>COBOL was designed in 1959 (60 years ago).</a:t>
            </a:r>
          </a:p>
          <a:p>
            <a:r>
              <a:rPr lang="en-US" sz="1600" dirty="0"/>
              <a:t>It is primarily used on </a:t>
            </a:r>
            <a:r>
              <a:rPr lang="en-US" sz="1600" b="1" dirty="0">
                <a:solidFill>
                  <a:srgbClr val="0070C0"/>
                </a:solidFill>
              </a:rPr>
              <a:t>mainframe computers </a:t>
            </a:r>
            <a:r>
              <a:rPr lang="en-US" sz="1600" dirty="0"/>
              <a:t>in business, finance, and governments.</a:t>
            </a:r>
          </a:p>
          <a:p>
            <a:r>
              <a:rPr lang="en-US" sz="1600" dirty="0"/>
              <a:t>It handles large-scale batch and transaction processing jobs. </a:t>
            </a:r>
          </a:p>
          <a:p>
            <a:r>
              <a:rPr lang="en-US" sz="1600" dirty="0"/>
              <a:t>It run on various operating systems (z/OS, z/VSE, VME, Unix, OpenVMS and Windows).</a:t>
            </a:r>
          </a:p>
          <a:p>
            <a:endParaRPr lang="en-US" sz="1600" dirty="0"/>
          </a:p>
          <a:p>
            <a:r>
              <a:rPr lang="en-US" sz="1600" dirty="0"/>
              <a:t>Academic computer scientists were not interested in COBOL. </a:t>
            </a:r>
          </a:p>
          <a:p>
            <a:r>
              <a:rPr lang="en-US" sz="1600" dirty="0"/>
              <a:t>COBOL has been criticized for its verbosity, design process, and poor support for structured programming.</a:t>
            </a:r>
          </a:p>
          <a:p>
            <a:endParaRPr lang="en-US" sz="1600" dirty="0"/>
          </a:p>
          <a:p>
            <a:r>
              <a:rPr lang="en-US" sz="1600" dirty="0"/>
              <a:t>COBOL was designed in 1959 by </a:t>
            </a:r>
            <a:r>
              <a:rPr lang="en-US" sz="1600" b="1" dirty="0">
                <a:solidFill>
                  <a:srgbClr val="0070C0"/>
                </a:solidFill>
              </a:rPr>
              <a:t>CODASYL</a:t>
            </a:r>
            <a:r>
              <a:rPr lang="en-US" sz="1600" dirty="0"/>
              <a:t> (Conference/Committee on Data Systems Languages).</a:t>
            </a:r>
          </a:p>
          <a:p>
            <a:r>
              <a:rPr lang="en-US" sz="1600" dirty="0"/>
              <a:t>It was partly based on work by </a:t>
            </a:r>
            <a:r>
              <a:rPr lang="en-US" sz="1600" b="1" dirty="0">
                <a:solidFill>
                  <a:srgbClr val="0070C0"/>
                </a:solidFill>
              </a:rPr>
              <a:t>Grace Hopper</a:t>
            </a:r>
            <a:r>
              <a:rPr lang="en-US" sz="1600" dirty="0"/>
              <a:t>, commonly referred to as "</a:t>
            </a:r>
            <a:r>
              <a:rPr lang="en-US" sz="1600" b="1" dirty="0">
                <a:solidFill>
                  <a:srgbClr val="0070C0"/>
                </a:solidFill>
              </a:rPr>
              <a:t>the (grand)mother of COBOL</a:t>
            </a:r>
            <a:r>
              <a:rPr lang="en-US" sz="1600" dirty="0"/>
              <a:t>".</a:t>
            </a:r>
          </a:p>
          <a:p>
            <a:r>
              <a:rPr lang="en-US" sz="1600" dirty="0"/>
              <a:t>It was created as part of a </a:t>
            </a:r>
            <a:r>
              <a:rPr lang="en-US" sz="1600" b="1" dirty="0">
                <a:solidFill>
                  <a:srgbClr val="0070C0"/>
                </a:solidFill>
              </a:rPr>
              <a:t>US Department of Defense </a:t>
            </a:r>
            <a:r>
              <a:rPr lang="en-US" sz="1600" dirty="0"/>
              <a:t>effort to create a portable programming language.</a:t>
            </a:r>
          </a:p>
          <a:p>
            <a:r>
              <a:rPr lang="en-US" sz="1600" dirty="0"/>
              <a:t>It was standardized in 1968 and has since been revised four times (last time in 2014).</a:t>
            </a:r>
          </a:p>
          <a:p>
            <a:endParaRPr lang="en-US" sz="1600" dirty="0"/>
          </a:p>
          <a:p>
            <a:r>
              <a:rPr lang="en-US" sz="1600" dirty="0"/>
              <a:t>COBOL is compiled, imperative, procedural and, since 2002, object-oriented. </a:t>
            </a:r>
          </a:p>
          <a:p>
            <a:r>
              <a:rPr lang="en-US" sz="1600" dirty="0"/>
              <a:t>COBOL statements have an English-like syntax, which was designed to be readable and self-documenting.</a:t>
            </a:r>
          </a:p>
          <a:p>
            <a:r>
              <a:rPr lang="en-US" sz="1600" dirty="0"/>
              <a:t>However, it is too verbose, uses over 300 reserved words. COBOL code is split into four divisions (identification, environment, data and procedure) containing a rigid hierarchy of sections, paragraphs and sentences.</a:t>
            </a:r>
          </a:p>
          <a:p>
            <a:r>
              <a:rPr lang="en-US" sz="1600" dirty="0"/>
              <a:t>COBOL uses only global variables. Variable names may contain dashes in them.</a:t>
            </a:r>
          </a:p>
          <a:p>
            <a:r>
              <a:rPr lang="en-US" sz="1600" dirty="0"/>
              <a:t>COBOL code is written using 80-character lines (this comes historically from punched cards</a:t>
            </a:r>
            <a:r>
              <a:rPr lang="ru-RU" sz="1600" dirty="0"/>
              <a:t>)</a:t>
            </a:r>
            <a:r>
              <a:rPr lang="en-US" sz="1600" dirty="0"/>
              <a:t>, and different columns in a  line serve different purpose (for example, an asterisk in col.7 makes it a comment).</a:t>
            </a:r>
          </a:p>
          <a:p>
            <a:r>
              <a:rPr lang="en-US" sz="1600" dirty="0"/>
              <a:t>The COBOL standard specifies 43 statements, 87 functions, and just one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A7AEE-78C8-A743-B170-4DE41A6528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3641" y="197708"/>
            <a:ext cx="2806700" cy="185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8ED66-108F-F046-B4E8-520CE185EF1F}"/>
              </a:ext>
            </a:extLst>
          </p:cNvPr>
          <p:cNvSpPr txBox="1"/>
          <p:nvPr/>
        </p:nvSpPr>
        <p:spPr>
          <a:xfrm>
            <a:off x="9335723" y="2077539"/>
            <a:ext cx="283169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Grace Hopper</a:t>
            </a:r>
          </a:p>
          <a:p>
            <a:r>
              <a:rPr lang="en-US" sz="1400" dirty="0"/>
              <a:t>(1906-1992)</a:t>
            </a:r>
          </a:p>
          <a:p>
            <a:r>
              <a:rPr lang="en-US" sz="1400" dirty="0"/>
              <a:t>New York City</a:t>
            </a:r>
          </a:p>
          <a:p>
            <a:r>
              <a:rPr lang="en-US" sz="1400" dirty="0"/>
              <a:t>Yale math (1934)</a:t>
            </a:r>
          </a:p>
          <a:p>
            <a:r>
              <a:rPr lang="en-US" sz="1400" dirty="0"/>
              <a:t>Vassar College </a:t>
            </a:r>
          </a:p>
          <a:p>
            <a:r>
              <a:rPr lang="en-US" sz="1400" dirty="0"/>
              <a:t>Navy Reserves  (1943)</a:t>
            </a:r>
          </a:p>
          <a:p>
            <a:r>
              <a:rPr lang="en-US" sz="1400" dirty="0"/>
              <a:t>Helped to create UNIVAC (Universal Automatic Computer) (1952)</a:t>
            </a:r>
          </a:p>
          <a:p>
            <a:r>
              <a:rPr lang="en-US" sz="1400" dirty="0"/>
              <a:t>Invented first linker (1952) </a:t>
            </a:r>
            <a:br>
              <a:rPr lang="en-US" sz="1400" dirty="0"/>
            </a:br>
            <a:r>
              <a:rPr lang="en-US" sz="1400" dirty="0"/>
              <a:t>Coined the word “bug”</a:t>
            </a:r>
          </a:p>
          <a:p>
            <a:r>
              <a:rPr lang="en-US" sz="1400" dirty="0"/>
              <a:t>Mother of COBOL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C7FBF-0C48-B74F-8728-B7C9CBB9377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701" y="197709"/>
            <a:ext cx="18542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43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1" y="124588"/>
            <a:ext cx="85090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VSAM</a:t>
            </a:r>
            <a:r>
              <a:rPr lang="en-US" dirty="0"/>
              <a:t> = Virtual Storage Access Method</a:t>
            </a:r>
          </a:p>
          <a:p>
            <a:r>
              <a:rPr lang="en-US" dirty="0"/>
              <a:t>VSAM was introduced by IBM in 1970’s.</a:t>
            </a:r>
          </a:p>
          <a:p>
            <a:r>
              <a:rPr lang="en-US" dirty="0"/>
              <a:t>It is a collection of file storage/access methods used in OS/390, </a:t>
            </a:r>
          </a:p>
          <a:p>
            <a:r>
              <a:rPr lang="en-US" dirty="0"/>
              <a:t>MVS (Multiple Virtual Storage), and now in z/OS operating systems.</a:t>
            </a:r>
          </a:p>
          <a:p>
            <a:endParaRPr lang="en-US" dirty="0"/>
          </a:p>
          <a:p>
            <a:r>
              <a:rPr lang="en-US" dirty="0"/>
              <a:t>VSAM offers faster access than flat files because it uses an inverted index (</a:t>
            </a:r>
            <a:r>
              <a:rPr lang="en-US" dirty="0" err="1"/>
              <a:t>B+tree</a:t>
            </a:r>
            <a:r>
              <a:rPr lang="en-US" dirty="0"/>
              <a:t>)</a:t>
            </a:r>
          </a:p>
          <a:p>
            <a:r>
              <a:rPr lang="en-US" dirty="0"/>
              <a:t>based on embedded prime key field, that you define. </a:t>
            </a:r>
          </a:p>
          <a:p>
            <a:endParaRPr lang="en-US" dirty="0"/>
          </a:p>
          <a:p>
            <a:r>
              <a:rPr lang="en-US" dirty="0"/>
              <a:t>VSAM records can be of fixed or variable length.</a:t>
            </a:r>
          </a:p>
          <a:p>
            <a:r>
              <a:rPr lang="en-US" dirty="0"/>
              <a:t>IBM now promotes DB2, a relational database management system, </a:t>
            </a:r>
          </a:p>
          <a:p>
            <a:r>
              <a:rPr lang="en-US" dirty="0"/>
              <a:t>although VSAM linear datasets are still used to contain tablespaces </a:t>
            </a:r>
          </a:p>
          <a:p>
            <a:r>
              <a:rPr lang="en-US" dirty="0"/>
              <a:t>and index spaces within the system.</a:t>
            </a:r>
          </a:p>
          <a:p>
            <a:endParaRPr lang="en-US" dirty="0"/>
          </a:p>
          <a:p>
            <a:r>
              <a:rPr lang="en-US" dirty="0"/>
              <a:t>VSAM supports four data set organizations: </a:t>
            </a:r>
          </a:p>
          <a:p>
            <a:r>
              <a:rPr lang="en-US" dirty="0"/>
              <a:t> - Key Sequenced Data Set (KSDS)</a:t>
            </a:r>
          </a:p>
          <a:p>
            <a:r>
              <a:rPr lang="en-US" dirty="0"/>
              <a:t> - Relative Record Data Set (RRDS)</a:t>
            </a:r>
          </a:p>
          <a:p>
            <a:r>
              <a:rPr lang="en-US" dirty="0"/>
              <a:t> - Entry Sequenced Data Set (ESDS)</a:t>
            </a:r>
          </a:p>
          <a:p>
            <a:r>
              <a:rPr lang="en-US" dirty="0"/>
              <a:t> - Linear Data Set (LDS). </a:t>
            </a:r>
          </a:p>
          <a:p>
            <a:endParaRPr lang="en-US" dirty="0"/>
          </a:p>
          <a:p>
            <a:r>
              <a:rPr lang="en-US" dirty="0"/>
              <a:t>The KSDS, RRDS and ESDS organizations contain records, </a:t>
            </a:r>
          </a:p>
          <a:p>
            <a:r>
              <a:rPr lang="en-US" dirty="0"/>
              <a:t>while the LDS organization (added later to VSAM) simply contains a sequence of pages</a:t>
            </a:r>
          </a:p>
          <a:p>
            <a:r>
              <a:rPr lang="en-US" dirty="0"/>
              <a:t>with no intrinsic record structure, for use as a memory-mapped file.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5BF02-F64C-6044-AA97-FFC9FB0C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0" y="-1"/>
            <a:ext cx="2622550" cy="23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9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7E230-444C-334C-9CDC-2E0F16F27588}"/>
              </a:ext>
            </a:extLst>
          </p:cNvPr>
          <p:cNvSpPr txBox="1"/>
          <p:nvPr/>
        </p:nvSpPr>
        <p:spPr>
          <a:xfrm>
            <a:off x="0" y="12700"/>
            <a:ext cx="6959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Big-endian vs Little-endian</a:t>
            </a:r>
          </a:p>
          <a:p>
            <a:endParaRPr lang="en-US" dirty="0"/>
          </a:p>
          <a:p>
            <a:r>
              <a:rPr lang="en-US" dirty="0"/>
              <a:t>Big-endian – most significant value is stored first.</a:t>
            </a:r>
          </a:p>
          <a:p>
            <a:r>
              <a:rPr lang="en-US" dirty="0"/>
              <a:t>Little-endian  - least significant value in the sequence is stored first.</a:t>
            </a:r>
          </a:p>
          <a:p>
            <a:endParaRPr lang="en-US" dirty="0"/>
          </a:p>
          <a:p>
            <a:r>
              <a:rPr lang="en-US" dirty="0"/>
              <a:t>Consider a two-byte number 4F52.</a:t>
            </a:r>
          </a:p>
          <a:p>
            <a:endParaRPr lang="en-US" dirty="0"/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 big-endian computer it will be stored like this: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</a:t>
            </a:r>
          </a:p>
          <a:p>
            <a:pPr marL="342900" indent="-342900">
              <a:buAutoNum type="arabicPlain" startAt="1000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4F</a:t>
            </a:r>
          </a:p>
          <a:p>
            <a:pPr marL="342900" indent="-342900">
              <a:buAutoNum type="arabicPlain" startAt="1000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52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 little-endian computer it will be stored like this: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</a:t>
            </a:r>
          </a:p>
          <a:p>
            <a:pPr marL="342900" indent="-342900">
              <a:buAutoNum type="arabicPlain" startAt="1000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52</a:t>
            </a:r>
          </a:p>
          <a:p>
            <a:pPr marL="342900" indent="-342900">
              <a:buAutoNum type="arabicPlain" startAt="1000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4F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E9398-3C4A-154B-857A-3A06AAD266B3}"/>
              </a:ext>
            </a:extLst>
          </p:cNvPr>
          <p:cNvSpPr txBox="1"/>
          <p:nvPr/>
        </p:nvSpPr>
        <p:spPr>
          <a:xfrm>
            <a:off x="7725747" y="465078"/>
            <a:ext cx="3695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Big-Endian (network-order):</a:t>
            </a:r>
          </a:p>
          <a:p>
            <a:r>
              <a:rPr lang="en-US" dirty="0"/>
              <a:t>    - IBM's 370 mainframes</a:t>
            </a:r>
          </a:p>
          <a:p>
            <a:r>
              <a:rPr lang="en-US" dirty="0"/>
              <a:t>    - most RISC-based computers</a:t>
            </a:r>
          </a:p>
          <a:p>
            <a:r>
              <a:rPr lang="en-US" dirty="0"/>
              <a:t>    - Motorola microprocessors</a:t>
            </a:r>
          </a:p>
          <a:p>
            <a:r>
              <a:rPr lang="en-US" dirty="0"/>
              <a:t>    - TCP/IP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Little-endian:</a:t>
            </a:r>
          </a:p>
          <a:p>
            <a:r>
              <a:rPr lang="en-US" dirty="0"/>
              <a:t>    - Intel processors (CPUs)</a:t>
            </a:r>
          </a:p>
          <a:p>
            <a:r>
              <a:rPr lang="en-US" dirty="0"/>
              <a:t>    - DEC Alphas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6DE097-CD09-9949-BA9E-8CD15FAB2FF8}"/>
              </a:ext>
            </a:extLst>
          </p:cNvPr>
          <p:cNvCxnSpPr>
            <a:cxnSpLocks/>
          </p:cNvCxnSpPr>
          <p:nvPr/>
        </p:nvCxnSpPr>
        <p:spPr>
          <a:xfrm>
            <a:off x="7000293" y="109895"/>
            <a:ext cx="0" cy="66548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0B3A69-ED78-D74C-AFF5-BF89958F3951}"/>
              </a:ext>
            </a:extLst>
          </p:cNvPr>
          <p:cNvSpPr txBox="1"/>
          <p:nvPr/>
        </p:nvSpPr>
        <p:spPr>
          <a:xfrm>
            <a:off x="7203233" y="3862874"/>
            <a:ext cx="470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 about Mac computers:</a:t>
            </a:r>
          </a:p>
          <a:p>
            <a:endParaRPr lang="en-US" dirty="0"/>
          </a:p>
          <a:p>
            <a:r>
              <a:rPr lang="en-US" dirty="0"/>
              <a:t>~20 years ago Macs were running on big-endian Motorola 68K processors.</a:t>
            </a:r>
          </a:p>
          <a:p>
            <a:r>
              <a:rPr lang="en-US" dirty="0"/>
              <a:t>Then they switched to PowerPC which were bi-endian (could be placed in big-endian or little-endian mode).</a:t>
            </a:r>
          </a:p>
          <a:p>
            <a:r>
              <a:rPr lang="en-US" dirty="0"/>
              <a:t>~10 years ago MacOS switched to Intel chipset (little-endian).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9DD46C-903A-464A-B682-9B6C198A743A}"/>
              </a:ext>
            </a:extLst>
          </p:cNvPr>
          <p:cNvCxnSpPr>
            <a:cxnSpLocks/>
          </p:cNvCxnSpPr>
          <p:nvPr/>
        </p:nvCxnSpPr>
        <p:spPr>
          <a:xfrm flipH="1">
            <a:off x="7203234" y="3714621"/>
            <a:ext cx="485191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35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7E230-444C-334C-9CDC-2E0F16F27588}"/>
              </a:ext>
            </a:extLst>
          </p:cNvPr>
          <p:cNvSpPr txBox="1"/>
          <p:nvPr/>
        </p:nvSpPr>
        <p:spPr>
          <a:xfrm>
            <a:off x="0" y="381409"/>
            <a:ext cx="69596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Converting COBOL to other languages</a:t>
            </a:r>
          </a:p>
          <a:p>
            <a:endParaRPr lang="en-US" dirty="0"/>
          </a:p>
          <a:p>
            <a:r>
              <a:rPr lang="en-US" dirty="0"/>
              <a:t>Many companies worked on migrating legacy COBOL systems to </a:t>
            </a:r>
          </a:p>
          <a:p>
            <a:r>
              <a:rPr lang="en-US" dirty="0"/>
              <a:t>other languages, typically Java or C#.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task: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ANTLR 4 - </a:t>
            </a:r>
            <a:r>
              <a:rPr lang="en-US" sz="1600" dirty="0">
                <a:hlinkClick r:id="rId2"/>
              </a:rPr>
              <a:t>https://www.antlr.org/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google for corresponding grammas (on GitHub):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://github.com/antlr/grammars-v4/tree/master/cobol85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hlinkClick r:id="rId4"/>
              </a:rPr>
              <a:t>https://github.com/antlr/grammars-v4/blob/master/cobol85/Cobol85.g4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lex-ing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/ parsing , creating tree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translate the tree into another language (python?)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Alternative approach (Renato) – self-made parser.</a:t>
            </a:r>
          </a:p>
        </p:txBody>
      </p:sp>
    </p:spTree>
    <p:extLst>
      <p:ext uri="{BB962C8B-B14F-4D97-AF65-F5344CB8AC3E}">
        <p14:creationId xmlns:p14="http://schemas.microsoft.com/office/powerpoint/2010/main" val="216945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7E230-444C-334C-9CDC-2E0F16F27588}"/>
              </a:ext>
            </a:extLst>
          </p:cNvPr>
          <p:cNvSpPr txBox="1"/>
          <p:nvPr/>
        </p:nvSpPr>
        <p:spPr>
          <a:xfrm>
            <a:off x="0" y="0"/>
            <a:ext cx="5685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VSAM files  =&gt;  SQL DB  =&gt; Graph DB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C11FB-FFD5-E040-AF08-7DD270C8E27A}"/>
              </a:ext>
            </a:extLst>
          </p:cNvPr>
          <p:cNvSpPr txBox="1"/>
          <p:nvPr/>
        </p:nvSpPr>
        <p:spPr>
          <a:xfrm>
            <a:off x="0" y="756548"/>
            <a:ext cx="85812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Indexed </a:t>
            </a:r>
            <a:r>
              <a:rPr lang="en-US" sz="1400" b="1" dirty="0">
                <a:solidFill>
                  <a:srgbClr val="FF0000"/>
                </a:solidFill>
              </a:rPr>
              <a:t>VSAM file</a:t>
            </a:r>
            <a:r>
              <a:rPr lang="en-US" sz="1400" dirty="0"/>
              <a:t> is a file of records with primary key.</a:t>
            </a:r>
          </a:p>
          <a:p>
            <a:r>
              <a:rPr lang="en-US" sz="1400" dirty="0"/>
              <a:t>It is the basis of database tables.</a:t>
            </a:r>
          </a:p>
          <a:p>
            <a:r>
              <a:rPr lang="en-US" sz="1400" dirty="0"/>
              <a:t>Nowadays when people need indexed storage – they simply </a:t>
            </a:r>
          </a:p>
          <a:p>
            <a:r>
              <a:rPr lang="en-US" sz="1400" dirty="0"/>
              <a:t>use </a:t>
            </a:r>
            <a:r>
              <a:rPr lang="en-US" sz="1400" b="1" dirty="0">
                <a:solidFill>
                  <a:srgbClr val="FF0000"/>
                </a:solidFill>
              </a:rPr>
              <a:t>RDBMS</a:t>
            </a:r>
            <a:r>
              <a:rPr lang="en-US" sz="1400" dirty="0"/>
              <a:t> (</a:t>
            </a:r>
            <a:r>
              <a:rPr lang="en-US" sz="1400" dirty="0">
                <a:solidFill>
                  <a:srgbClr val="0070C0"/>
                </a:solidFill>
              </a:rPr>
              <a:t>Relational Database Management System</a:t>
            </a:r>
            <a:r>
              <a:rPr lang="en-US" sz="1400" dirty="0"/>
              <a:t>).</a:t>
            </a:r>
          </a:p>
          <a:p>
            <a:endParaRPr lang="en-US" sz="1400" dirty="0"/>
          </a:p>
          <a:p>
            <a:r>
              <a:rPr lang="en-US" sz="1400" dirty="0"/>
              <a:t>The </a:t>
            </a:r>
            <a:r>
              <a:rPr lang="en-US" sz="1400" b="1" dirty="0">
                <a:solidFill>
                  <a:srgbClr val="FF0000"/>
                </a:solidFill>
              </a:rPr>
              <a:t>SQL</a:t>
            </a:r>
            <a:r>
              <a:rPr lang="en-US" sz="1400" dirty="0"/>
              <a:t> (</a:t>
            </a:r>
            <a:r>
              <a:rPr lang="en-US" sz="1400" dirty="0">
                <a:solidFill>
                  <a:srgbClr val="0070C0"/>
                </a:solidFill>
              </a:rPr>
              <a:t>Structured Query Language</a:t>
            </a:r>
            <a:r>
              <a:rPr lang="en-US" sz="1400" dirty="0"/>
              <a:t>) was first developed in the 1970s </a:t>
            </a:r>
          </a:p>
          <a:p>
            <a:r>
              <a:rPr lang="en-US" sz="1400" dirty="0"/>
              <a:t>by IBM researchers </a:t>
            </a:r>
            <a:r>
              <a:rPr lang="en-US" sz="1400" b="1" dirty="0">
                <a:solidFill>
                  <a:srgbClr val="FF0000"/>
                </a:solidFill>
              </a:rPr>
              <a:t>Raymond Boyce</a:t>
            </a:r>
            <a:r>
              <a:rPr lang="en-US" sz="1400" dirty="0"/>
              <a:t> and </a:t>
            </a:r>
            <a:r>
              <a:rPr lang="en-US" sz="1400" b="1" dirty="0">
                <a:solidFill>
                  <a:srgbClr val="FF0000"/>
                </a:solidFill>
              </a:rPr>
              <a:t>Donald Chamberlin</a:t>
            </a:r>
            <a:r>
              <a:rPr lang="en-US" sz="1400" dirty="0"/>
              <a:t>. </a:t>
            </a:r>
          </a:p>
          <a:p>
            <a:endParaRPr lang="en-US" sz="1400" dirty="0"/>
          </a:p>
          <a:p>
            <a:r>
              <a:rPr lang="en-US" sz="1400" dirty="0"/>
              <a:t> - </a:t>
            </a:r>
            <a:r>
              <a:rPr lang="en-US" sz="1400" dirty="0">
                <a:hlinkClick r:id="rId2"/>
              </a:rPr>
              <a:t>https://en.wikipedia.org/wiki/SQL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They first created programming language "</a:t>
            </a:r>
            <a:r>
              <a:rPr lang="en-US" sz="1400" b="1" dirty="0">
                <a:solidFill>
                  <a:srgbClr val="FF0000"/>
                </a:solidFill>
              </a:rPr>
              <a:t>SEQUEL</a:t>
            </a:r>
            <a:r>
              <a:rPr lang="en-US" sz="1400" dirty="0"/>
              <a:t>", then renamed it into "</a:t>
            </a:r>
            <a:r>
              <a:rPr lang="en-US" sz="1400" b="1" dirty="0">
                <a:solidFill>
                  <a:srgbClr val="FF0000"/>
                </a:solidFill>
              </a:rPr>
              <a:t>SQL</a:t>
            </a:r>
            <a:r>
              <a:rPr lang="en-US" sz="1400" dirty="0"/>
              <a:t>".</a:t>
            </a:r>
          </a:p>
          <a:p>
            <a:r>
              <a:rPr lang="en-US" sz="1400" dirty="0"/>
              <a:t>They used ideas in </a:t>
            </a:r>
            <a:r>
              <a:rPr lang="en-US" sz="1400" b="1" dirty="0">
                <a:solidFill>
                  <a:srgbClr val="FF0000"/>
                </a:solidFill>
              </a:rPr>
              <a:t>Edgar Frank Todd</a:t>
            </a:r>
            <a:r>
              <a:rPr lang="en-US" sz="1400" dirty="0"/>
              <a:t>'s paper </a:t>
            </a:r>
          </a:p>
          <a:p>
            <a:r>
              <a:rPr lang="en-US" sz="1400" b="1" dirty="0">
                <a:solidFill>
                  <a:srgbClr val="0070C0"/>
                </a:solidFill>
              </a:rPr>
              <a:t>"A Relational Model of Data for Large Shared Data Banks" (1970).</a:t>
            </a:r>
          </a:p>
          <a:p>
            <a:endParaRPr lang="en-US" sz="1400" dirty="0"/>
          </a:p>
          <a:p>
            <a:r>
              <a:rPr lang="en-US" sz="1400" dirty="0"/>
              <a:t>First Commercial Databases:</a:t>
            </a:r>
          </a:p>
          <a:p>
            <a:r>
              <a:rPr lang="en-US" sz="1400" dirty="0"/>
              <a:t>    1979 – IBM System/38</a:t>
            </a:r>
          </a:p>
          <a:p>
            <a:r>
              <a:rPr lang="en-US" sz="1400" dirty="0"/>
              <a:t>    1979 - Oracle V2 for VAX computers.</a:t>
            </a:r>
          </a:p>
          <a:p>
            <a:r>
              <a:rPr lang="en-US" sz="1400" dirty="0"/>
              <a:t>    1981 - IBM SQL/DS</a:t>
            </a:r>
          </a:p>
          <a:p>
            <a:r>
              <a:rPr lang="en-US" sz="1400" dirty="0"/>
              <a:t>    1983 - IBM DB2</a:t>
            </a:r>
          </a:p>
          <a:p>
            <a:endParaRPr lang="en-US" sz="1400" dirty="0"/>
          </a:p>
          <a:p>
            <a:r>
              <a:rPr lang="en-US" sz="1400" dirty="0"/>
              <a:t>Over the years the relations between tables </a:t>
            </a:r>
          </a:p>
          <a:p>
            <a:r>
              <a:rPr lang="en-US" sz="1400" dirty="0"/>
              <a:t>have become more and more important.</a:t>
            </a:r>
          </a:p>
          <a:p>
            <a:endParaRPr lang="en-US" sz="1400" dirty="0"/>
          </a:p>
          <a:p>
            <a:r>
              <a:rPr lang="en-US" sz="1400" dirty="0"/>
              <a:t>Recent trend is to move from RDBMS to </a:t>
            </a:r>
            <a:r>
              <a:rPr lang="en-US" sz="1400" dirty="0" err="1"/>
              <a:t>GraphDB</a:t>
            </a:r>
            <a:r>
              <a:rPr lang="en-US" sz="1400" dirty="0"/>
              <a:t>, </a:t>
            </a:r>
          </a:p>
          <a:p>
            <a:r>
              <a:rPr lang="en-US" sz="1400" dirty="0"/>
              <a:t>where relationships become 1</a:t>
            </a:r>
            <a:r>
              <a:rPr lang="en-US" sz="1400" baseline="30000" dirty="0"/>
              <a:t>st</a:t>
            </a:r>
            <a:r>
              <a:rPr lang="en-US" sz="1400" dirty="0"/>
              <a:t> class  citizens.</a:t>
            </a:r>
          </a:p>
          <a:p>
            <a:endParaRPr lang="en-US" sz="1400" dirty="0"/>
          </a:p>
          <a:p>
            <a:r>
              <a:rPr lang="en-US" sz="1400" dirty="0"/>
              <a:t>There are now new query languages for Graph data (Graph languages).</a:t>
            </a:r>
          </a:p>
        </p:txBody>
      </p:sp>
      <p:pic>
        <p:nvPicPr>
          <p:cNvPr id="1026" name="Picture 2" descr="Episode 11: Interview with Don Chamberlin, designer of SQL database  language - Mapping The Journey">
            <a:extLst>
              <a:ext uri="{FF2B5EF4-FFF2-40B4-BE49-F238E27FC236}">
                <a16:creationId xmlns:a16="http://schemas.microsoft.com/office/drawing/2014/main" id="{05C61DAF-F37A-CC4E-9562-571D23C53F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05293" y="261610"/>
            <a:ext cx="1330568" cy="155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aymond-Boyce-Obituary">
            <a:extLst>
              <a:ext uri="{FF2B5EF4-FFF2-40B4-BE49-F238E27FC236}">
                <a16:creationId xmlns:a16="http://schemas.microsoft.com/office/drawing/2014/main" id="{B6A03B52-6384-5D48-B6CF-A5B6190A8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22523" y="2393205"/>
            <a:ext cx="1145001" cy="177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ACAF68-68BC-6146-9FDF-B01BDA0D1B32}"/>
              </a:ext>
            </a:extLst>
          </p:cNvPr>
          <p:cNvSpPr txBox="1"/>
          <p:nvPr/>
        </p:nvSpPr>
        <p:spPr>
          <a:xfrm>
            <a:off x="9841520" y="1820779"/>
            <a:ext cx="18639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Donald Chamberlin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A1ED77-2B9C-364A-BAD9-4F80CFCA9A9C}"/>
              </a:ext>
            </a:extLst>
          </p:cNvPr>
          <p:cNvSpPr txBox="1"/>
          <p:nvPr/>
        </p:nvSpPr>
        <p:spPr>
          <a:xfrm>
            <a:off x="10048607" y="4166414"/>
            <a:ext cx="15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Raymond Boyce</a:t>
            </a:r>
          </a:p>
        </p:txBody>
      </p:sp>
      <p:pic>
        <p:nvPicPr>
          <p:cNvPr id="1030" name="Picture 6" descr="The relational model for database management | Guide books">
            <a:extLst>
              <a:ext uri="{FF2B5EF4-FFF2-40B4-BE49-F238E27FC236}">
                <a16:creationId xmlns:a16="http://schemas.microsoft.com/office/drawing/2014/main" id="{ED8DC736-7D4D-1B4E-998D-D3DBEA878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8607" y="4792666"/>
            <a:ext cx="1524000" cy="154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78D552-BD10-B841-82F9-8DA94F322E01}"/>
              </a:ext>
            </a:extLst>
          </p:cNvPr>
          <p:cNvSpPr txBox="1"/>
          <p:nvPr/>
        </p:nvSpPr>
        <p:spPr>
          <a:xfrm>
            <a:off x="10060330" y="6342066"/>
            <a:ext cx="1504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Edgar Frank Todd</a:t>
            </a:r>
          </a:p>
        </p:txBody>
      </p:sp>
      <p:pic>
        <p:nvPicPr>
          <p:cNvPr id="1032" name="Picture 8" descr="From Relational to Graph: A Developer's Guide - DZone - Refcardz">
            <a:extLst>
              <a:ext uri="{FF2B5EF4-FFF2-40B4-BE49-F238E27FC236}">
                <a16:creationId xmlns:a16="http://schemas.microsoft.com/office/drawing/2014/main" id="{7B495113-6704-E949-9220-DF1E6ED2F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381" y="1974667"/>
            <a:ext cx="2777961" cy="212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ands on Graph Data Visualization | by Michael Hunger | Neo4j Developer  Blog | Medium">
            <a:extLst>
              <a:ext uri="{FF2B5EF4-FFF2-40B4-BE49-F238E27FC236}">
                <a16:creationId xmlns:a16="http://schemas.microsoft.com/office/drawing/2014/main" id="{36DA2E43-EB00-6F45-A4BD-17A34963A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7381" y="4792666"/>
            <a:ext cx="3008121" cy="206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8E3AD01-C215-584F-9F40-FC69B7BFA7D3}"/>
              </a:ext>
            </a:extLst>
          </p:cNvPr>
          <p:cNvSpPr/>
          <p:nvPr/>
        </p:nvSpPr>
        <p:spPr>
          <a:xfrm>
            <a:off x="4258491" y="5815563"/>
            <a:ext cx="2034155" cy="154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17B751DD-E46A-7243-9F88-9BAB1F9FA5F7}"/>
              </a:ext>
            </a:extLst>
          </p:cNvPr>
          <p:cNvSpPr/>
          <p:nvPr/>
        </p:nvSpPr>
        <p:spPr>
          <a:xfrm rot="19718651">
            <a:off x="4028751" y="4698237"/>
            <a:ext cx="2609350" cy="17174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6" name="Picture 12" descr="Chapter 02: FM/Base How to view or edit a VSAM data set (unformatted) - IBM  MediaCenter">
            <a:extLst>
              <a:ext uri="{FF2B5EF4-FFF2-40B4-BE49-F238E27FC236}">
                <a16:creationId xmlns:a16="http://schemas.microsoft.com/office/drawing/2014/main" id="{7BAEF3C6-9D10-EA47-A627-F218A82ED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70195" y="80178"/>
            <a:ext cx="1882492" cy="141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FFBFBA3-8980-E549-AFC0-55E1ECC1240C}"/>
              </a:ext>
            </a:extLst>
          </p:cNvPr>
          <p:cNvSpPr/>
          <p:nvPr/>
        </p:nvSpPr>
        <p:spPr>
          <a:xfrm>
            <a:off x="4385802" y="845141"/>
            <a:ext cx="2034155" cy="15416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3F80161D-D38F-EF45-A79F-CAEE9766B024}"/>
              </a:ext>
            </a:extLst>
          </p:cNvPr>
          <p:cNvSpPr/>
          <p:nvPr/>
        </p:nvSpPr>
        <p:spPr>
          <a:xfrm rot="1395036">
            <a:off x="4740925" y="1568523"/>
            <a:ext cx="1454989" cy="15218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7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68E4ED-D811-6342-BE1C-4F1348A68839}"/>
              </a:ext>
            </a:extLst>
          </p:cNvPr>
          <p:cNvSpPr txBox="1"/>
          <p:nvPr/>
        </p:nvSpPr>
        <p:spPr>
          <a:xfrm>
            <a:off x="235975" y="162232"/>
            <a:ext cx="56191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IBM = International Business Machines.</a:t>
            </a:r>
          </a:p>
          <a:p>
            <a:r>
              <a:rPr lang="en-US" dirty="0"/>
              <a:t>BMs (Business Machines) are not computers.</a:t>
            </a:r>
          </a:p>
          <a:p>
            <a:r>
              <a:rPr lang="en-US" dirty="0"/>
              <a:t>They are MECHANICAL MACHINES. </a:t>
            </a:r>
          </a:p>
          <a:p>
            <a:r>
              <a:rPr lang="en-US" dirty="0"/>
              <a:t>They store data on punched cards.</a:t>
            </a:r>
          </a:p>
          <a:p>
            <a:r>
              <a:rPr lang="en-US" dirty="0"/>
              <a:t>They can:</a:t>
            </a:r>
          </a:p>
          <a:p>
            <a:r>
              <a:rPr lang="en-US" dirty="0"/>
              <a:t> - mechanically take one card at a time</a:t>
            </a:r>
          </a:p>
          <a:p>
            <a:r>
              <a:rPr lang="en-US" dirty="0"/>
              <a:t> - read information from the card,</a:t>
            </a:r>
          </a:p>
          <a:p>
            <a:r>
              <a:rPr lang="en-US" dirty="0"/>
              <a:t> - sort/filter through many cards to find information</a:t>
            </a:r>
          </a:p>
          <a:p>
            <a:r>
              <a:rPr lang="en-US" dirty="0"/>
              <a:t> - do simple calculations, for example, calculate totals.</a:t>
            </a:r>
          </a:p>
          <a:p>
            <a:endParaRPr lang="en-US" dirty="0"/>
          </a:p>
          <a:p>
            <a:r>
              <a:rPr lang="en-US" dirty="0"/>
              <a:t>Idea: create standard way to encode numbers and </a:t>
            </a:r>
          </a:p>
          <a:p>
            <a:r>
              <a:rPr lang="en-US" dirty="0"/>
              <a:t>characters on punched cards.</a:t>
            </a:r>
          </a:p>
          <a:p>
            <a:endParaRPr lang="en-US" dirty="0"/>
          </a:p>
          <a:p>
            <a:r>
              <a:rPr lang="en-US" dirty="0"/>
              <a:t>Idea: the logic of calculations can also be </a:t>
            </a:r>
          </a:p>
          <a:p>
            <a:r>
              <a:rPr lang="en-US" dirty="0"/>
              <a:t>also stored on punch-cards.</a:t>
            </a:r>
          </a:p>
          <a:p>
            <a:endParaRPr lang="en-US" dirty="0"/>
          </a:p>
          <a:p>
            <a:r>
              <a:rPr lang="en-US" dirty="0"/>
              <a:t>Idea: create standard way to express compute-instructions</a:t>
            </a:r>
          </a:p>
          <a:p>
            <a:r>
              <a:rPr lang="en-US" dirty="0"/>
              <a:t>(programming language).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65323-1DC5-9248-98FB-EDD511452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860" y="581926"/>
            <a:ext cx="6008596" cy="260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14CCA-1CBC-234A-99F5-786273FBEFE2}"/>
              </a:ext>
            </a:extLst>
          </p:cNvPr>
          <p:cNvSpPr txBox="1"/>
          <p:nvPr/>
        </p:nvSpPr>
        <p:spPr>
          <a:xfrm>
            <a:off x="7787149" y="3495368"/>
            <a:ext cx="2757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Punched Card</a:t>
            </a:r>
          </a:p>
        </p:txBody>
      </p:sp>
    </p:spTree>
    <p:extLst>
      <p:ext uri="{BB962C8B-B14F-4D97-AF65-F5344CB8AC3E}">
        <p14:creationId xmlns:p14="http://schemas.microsoft.com/office/powerpoint/2010/main" val="1788207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2726E0-9BEE-6E44-B286-7F5116DB66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74" y="2203219"/>
            <a:ext cx="6327673" cy="3462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8E4ED-D811-6342-BE1C-4F1348A68839}"/>
              </a:ext>
            </a:extLst>
          </p:cNvPr>
          <p:cNvSpPr txBox="1"/>
          <p:nvPr/>
        </p:nvSpPr>
        <p:spPr>
          <a:xfrm>
            <a:off x="235974" y="162232"/>
            <a:ext cx="10958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COBOL was designed by a committee : </a:t>
            </a:r>
            <a:r>
              <a:rPr lang="en-US" b="1" dirty="0">
                <a:solidFill>
                  <a:srgbClr val="0070C0"/>
                </a:solidFill>
              </a:rPr>
              <a:t>CODASYL</a:t>
            </a:r>
            <a:r>
              <a:rPr lang="en-US" dirty="0"/>
              <a:t> (Conference/Committee on Data Systems Languages).</a:t>
            </a:r>
          </a:p>
          <a:p>
            <a:r>
              <a:rPr lang="en-US" dirty="0"/>
              <a:t>It was designed in time of punched cards.</a:t>
            </a:r>
          </a:p>
          <a:p>
            <a:r>
              <a:rPr lang="en-US" dirty="0"/>
              <a:t>The code was written on a “COBOL Coding Sheet”, which has 80 columns – like a standard punched card. </a:t>
            </a:r>
            <a:br>
              <a:rPr lang="en-US" dirty="0"/>
            </a:br>
            <a:r>
              <a:rPr lang="en-US" dirty="0"/>
              <a:t>Each line of code can be transferred to a single punched card.</a:t>
            </a:r>
            <a:br>
              <a:rPr lang="en-US" dirty="0"/>
            </a:br>
            <a:r>
              <a:rPr lang="en-US" dirty="0"/>
              <a:t>Note - different columns/areas on the card are used for different purposes</a:t>
            </a:r>
          </a:p>
          <a:p>
            <a:r>
              <a:rPr lang="en-US" dirty="0"/>
              <a:t>(for example, an asterisk in col.7 makes it a comment).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85528-519F-9D4F-9F05-017ECE793E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412" y="2897205"/>
            <a:ext cx="5142271" cy="38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6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A16E2-0947-4F41-9F54-8D0B84FD7400}"/>
              </a:ext>
            </a:extLst>
          </p:cNvPr>
          <p:cNvSpPr txBox="1"/>
          <p:nvPr/>
        </p:nvSpPr>
        <p:spPr>
          <a:xfrm>
            <a:off x="234778" y="197708"/>
            <a:ext cx="6800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COBOL can be installed on regular laptop – Windows, MacOS, Linux.</a:t>
            </a:r>
          </a:p>
          <a:p>
            <a:endParaRPr lang="en-US" dirty="0"/>
          </a:p>
          <a:p>
            <a:r>
              <a:rPr lang="en-US" dirty="0"/>
              <a:t>Below are instructions for MacOS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234778" y="2020529"/>
            <a:ext cx="91292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http://macappstore.org/gnu-cobol/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brew install gnu-</a:t>
            </a:r>
            <a:r>
              <a:rPr lang="en-US" dirty="0" err="1"/>
              <a:t>cobol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https://www.consulting-bolte.de/index.php/tech-blog/cobol/184-install-cobol-on-macos-x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4"/>
              </a:rPr>
              <a:t>https://www.tutorialspoint.com/compile_cobol_online.php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OpenCobolIDE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brew install pyqt5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pip3 install </a:t>
            </a:r>
            <a:r>
              <a:rPr lang="en-US" dirty="0" err="1"/>
              <a:t>OpenCobolIDE</a:t>
            </a:r>
            <a:r>
              <a:rPr lang="en-US" dirty="0"/>
              <a:t> --upgrade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run it by: 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 err="1"/>
              <a:t>openCobolIde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398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A16E2-0947-4F41-9F54-8D0B84FD7400}"/>
              </a:ext>
            </a:extLst>
          </p:cNvPr>
          <p:cNvSpPr txBox="1"/>
          <p:nvPr/>
        </p:nvSpPr>
        <p:spPr>
          <a:xfrm>
            <a:off x="234778" y="197708"/>
            <a:ext cx="742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COBOL – “Hello World!”       (example on Unix)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234779" y="1268362"/>
            <a:ext cx="6547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 file “</a:t>
            </a:r>
            <a:r>
              <a:rPr lang="en-US" dirty="0" err="1"/>
              <a:t>hello.cob</a:t>
            </a:r>
            <a:r>
              <a:rPr lang="en-US" dirty="0"/>
              <a:t>” -------------------------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* HISTORIC EXAMPLE OF HELLO WORLD IN COBOL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IDENTIFICATION DIVISION.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PROGRAM-ID. HELLO.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PROCEDURE DIVISION.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DISPLAY "HELLO, WORLD!".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STOP RUN.</a:t>
            </a:r>
          </a:p>
          <a:p>
            <a:endParaRPr lang="en-US" dirty="0"/>
          </a:p>
          <a:p>
            <a:r>
              <a:rPr lang="en-US" dirty="0"/>
              <a:t>----------------------------------------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The compiler is </a:t>
            </a:r>
            <a:r>
              <a:rPr lang="en-US" b="1" dirty="0" err="1">
                <a:solidFill>
                  <a:srgbClr val="0070C0"/>
                </a:solidFill>
              </a:rPr>
              <a:t>cobc</a:t>
            </a:r>
            <a:r>
              <a:rPr lang="en-US" dirty="0"/>
              <a:t>, which is executed as following: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cobc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-o hello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hello.cob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./hello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7AC94-48F2-2D4A-B05D-DA23BA7C8216}"/>
              </a:ext>
            </a:extLst>
          </p:cNvPr>
          <p:cNvSpPr txBox="1"/>
          <p:nvPr/>
        </p:nvSpPr>
        <p:spPr>
          <a:xfrm>
            <a:off x="8813801" y="179516"/>
            <a:ext cx="3207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Columns post-year-2002: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Column   Area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------------------------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1-6      Sequence Number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7        Indicator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8-255    Program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8B3B00-92FB-AB4B-AD84-815C9241ACFC}"/>
              </a:ext>
            </a:extLst>
          </p:cNvPr>
          <p:cNvCxnSpPr/>
          <p:nvPr/>
        </p:nvCxnSpPr>
        <p:spPr>
          <a:xfrm>
            <a:off x="8674100" y="197708"/>
            <a:ext cx="0" cy="64062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566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14A7F8-E7E8-054A-8B8A-D66931595AD7}"/>
              </a:ext>
            </a:extLst>
          </p:cNvPr>
          <p:cNvSpPr txBox="1"/>
          <p:nvPr/>
        </p:nvSpPr>
        <p:spPr>
          <a:xfrm>
            <a:off x="0" y="1287575"/>
            <a:ext cx="62385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//MYJOB   JOB  CLASS=A,MSGCLASS=A,MSGLEVEL=(1,1),REGION=256K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//S1      EXEC PGM=IEBGENER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//SYSUT1   DD  DATA,DLM=$$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/*******************************************************/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                                                   */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                    Hello World                    */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                                                   */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/*******************************************************/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$$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//SYSUT2   DD  SYSOUT=A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//SYSPRINT DD  SYSOUT=A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//SYSIN    DD  DUMMY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7EFBD-2CF5-814C-8C7C-CB25B86B7F8C}"/>
              </a:ext>
            </a:extLst>
          </p:cNvPr>
          <p:cNvSpPr txBox="1"/>
          <p:nvPr/>
        </p:nvSpPr>
        <p:spPr>
          <a:xfrm>
            <a:off x="0" y="78883"/>
            <a:ext cx="283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JCL Script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0F10D-36EE-C343-84E9-1BB813101A87}"/>
              </a:ext>
            </a:extLst>
          </p:cNvPr>
          <p:cNvSpPr txBox="1"/>
          <p:nvPr/>
        </p:nvSpPr>
        <p:spPr>
          <a:xfrm>
            <a:off x="7049729" y="3819832"/>
            <a:ext cx="502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Most JCL Statements start with // in column 1 and 2. </a:t>
            </a:r>
          </a:p>
          <a:p>
            <a:r>
              <a:rPr lang="en-US" sz="1400" dirty="0"/>
              <a:t>(There is also a delimiter statement /* or custom defined)</a:t>
            </a:r>
          </a:p>
          <a:p>
            <a:endParaRPr lang="en-US" sz="1400" dirty="0"/>
          </a:p>
          <a:p>
            <a:r>
              <a:rPr lang="en-US" sz="1400" dirty="0"/>
              <a:t>Everything to the right of column 72 is ignored</a:t>
            </a:r>
          </a:p>
          <a:p>
            <a:endParaRPr lang="en-US" sz="1400" dirty="0"/>
          </a:p>
          <a:p>
            <a:r>
              <a:rPr lang="en-US" sz="1400" dirty="0"/>
              <a:t>JCL MUST BE CODED IN UPPERCASE</a:t>
            </a:r>
          </a:p>
          <a:p>
            <a:endParaRPr lang="en-US" sz="1400" dirty="0"/>
          </a:p>
          <a:p>
            <a:r>
              <a:rPr lang="en-US" sz="1400" dirty="0"/>
              <a:t>Every job begins with a JOB statement</a:t>
            </a:r>
          </a:p>
          <a:p>
            <a:endParaRPr lang="en-US" sz="1400" dirty="0"/>
          </a:p>
          <a:p>
            <a:r>
              <a:rPr lang="en-US" sz="1400" dirty="0"/>
              <a:t>Every Job has at least 1 Step (= EXEC statement)</a:t>
            </a:r>
          </a:p>
          <a:p>
            <a:endParaRPr lang="en-US" sz="1400" dirty="0"/>
          </a:p>
          <a:p>
            <a:r>
              <a:rPr lang="en-US" sz="1400" dirty="0"/>
              <a:t>Every Step (usually) has at least one dataset (= DD statement)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5E22A-550F-124B-8F8F-7EA3497F1CA3}"/>
              </a:ext>
            </a:extLst>
          </p:cNvPr>
          <p:cNvSpPr txBox="1"/>
          <p:nvPr/>
        </p:nvSpPr>
        <p:spPr>
          <a:xfrm>
            <a:off x="7166375" y="3026328"/>
            <a:ext cx="362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JCL = Job Control Language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AB084-EDF6-384D-B453-688D09635B21}"/>
              </a:ext>
            </a:extLst>
          </p:cNvPr>
          <p:cNvCxnSpPr/>
          <p:nvPr/>
        </p:nvCxnSpPr>
        <p:spPr>
          <a:xfrm>
            <a:off x="6518787" y="309715"/>
            <a:ext cx="0" cy="63565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6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0" y="0"/>
            <a:ext cx="752167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Mainframe (“Big Iron”, “Big Blue”) – “big” throughput and reliability.</a:t>
            </a:r>
            <a:endParaRPr lang="en-US" sz="2000" dirty="0"/>
          </a:p>
          <a:p>
            <a:endParaRPr lang="en-US" sz="800" dirty="0"/>
          </a:p>
          <a:p>
            <a:r>
              <a:rPr lang="en-US" sz="1400" dirty="0"/>
              <a:t>Mainframe – computers (hardware + software) were historically introduced </a:t>
            </a:r>
          </a:p>
          <a:p>
            <a:r>
              <a:rPr lang="en-US" sz="1400" dirty="0"/>
              <a:t>as largest servers for commercial transaction processing.</a:t>
            </a:r>
          </a:p>
          <a:p>
            <a:r>
              <a:rPr lang="en-US" sz="1400" dirty="0"/>
              <a:t>They are famous for being able to do massive transactional processing of data,</a:t>
            </a:r>
          </a:p>
          <a:p>
            <a:r>
              <a:rPr lang="en-US" sz="1400" dirty="0"/>
              <a:t>while maintaining 100% availability/reliability (built-in internal redundancy,</a:t>
            </a:r>
          </a:p>
          <a:p>
            <a:r>
              <a:rPr lang="en-US" sz="1400" dirty="0"/>
              <a:t>hot-swappable modules for upgrades and repair).</a:t>
            </a:r>
          </a:p>
          <a:p>
            <a:endParaRPr lang="en-US" sz="800" dirty="0"/>
          </a:p>
          <a:p>
            <a:r>
              <a:rPr lang="en-US" sz="1400" dirty="0"/>
              <a:t>Most common (dominant) today are IBM mainframe computers </a:t>
            </a:r>
          </a:p>
          <a:p>
            <a:r>
              <a:rPr lang="en-US" sz="1400" dirty="0"/>
              <a:t>running 64-bit z/OS (introduced in 2000).</a:t>
            </a:r>
          </a:p>
          <a:p>
            <a:endParaRPr lang="en-US" sz="1400" dirty="0"/>
          </a:p>
          <a:p>
            <a:r>
              <a:rPr lang="en-US" sz="1400" dirty="0"/>
              <a:t>In 2017 IBM claimed that 92 of the world's 100 biggest banks used its mainframes, </a:t>
            </a:r>
          </a:p>
          <a:p>
            <a:r>
              <a:rPr lang="en-US" sz="1400" dirty="0"/>
              <a:t>and that they handle 87% of global credit card transactions,</a:t>
            </a:r>
          </a:p>
          <a:p>
            <a:endParaRPr lang="en-US" sz="800" dirty="0"/>
          </a:p>
          <a:p>
            <a:r>
              <a:rPr lang="en-US" sz="1400" b="1" dirty="0">
                <a:solidFill>
                  <a:srgbClr val="0070C0"/>
                </a:solidFill>
              </a:rPr>
              <a:t>But IBM did NOT invent mainframe</a:t>
            </a:r>
          </a:p>
          <a:p>
            <a:endParaRPr lang="en-US" sz="800" dirty="0"/>
          </a:p>
          <a:p>
            <a:r>
              <a:rPr lang="en-US" sz="1400" dirty="0"/>
              <a:t>1950 – UNIVAC  (</a:t>
            </a:r>
            <a:r>
              <a:rPr lang="en-US" sz="1400" dirty="0" err="1"/>
              <a:t>UNIVersal</a:t>
            </a:r>
            <a:r>
              <a:rPr lang="en-US" sz="1400" dirty="0"/>
              <a:t> Automatic Computer) - first mainframe.</a:t>
            </a:r>
          </a:p>
          <a:p>
            <a:r>
              <a:rPr lang="en-US" sz="1400" dirty="0"/>
              <a:t>             The company “Unisys” still exists and sells mainframes.</a:t>
            </a:r>
          </a:p>
          <a:p>
            <a:endParaRPr lang="en-US" sz="800" dirty="0"/>
          </a:p>
          <a:p>
            <a:r>
              <a:rPr lang="en-US" sz="1400" dirty="0"/>
              <a:t>             During this time IBM was selling IBM 700/7000 series of computers </a:t>
            </a:r>
          </a:p>
          <a:p>
            <a:r>
              <a:rPr lang="en-US" sz="1400" dirty="0"/>
              <a:t>             for electronic data processing – they were not mainframe yet.</a:t>
            </a:r>
          </a:p>
          <a:p>
            <a:endParaRPr lang="en-US" sz="800" dirty="0"/>
          </a:p>
          <a:p>
            <a:r>
              <a:rPr lang="en-US" sz="1400" dirty="0"/>
              <a:t>1964 - The first IBM mainframe (IBM System/360 ).</a:t>
            </a:r>
          </a:p>
          <a:p>
            <a:r>
              <a:rPr lang="en-US" sz="1400" dirty="0"/>
              <a:t>             Sabre – first Online Reservation – was using IBM TPF (Transaction Processing Facility)</a:t>
            </a:r>
          </a:p>
          <a:p>
            <a:endParaRPr lang="en-US" sz="1400" dirty="0"/>
          </a:p>
          <a:p>
            <a:r>
              <a:rPr lang="en-US" sz="1400" dirty="0"/>
              <a:t>Today there are still exist some non-IBM mainframes: </a:t>
            </a:r>
          </a:p>
          <a:p>
            <a:r>
              <a:rPr lang="en-US" sz="1400" dirty="0"/>
              <a:t>      “Fujitsu-Siemens”, NEC, Unisys, Bull.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6C61C-C7B2-8844-954E-3034ABD3A41E}"/>
              </a:ext>
            </a:extLst>
          </p:cNvPr>
          <p:cNvSpPr txBox="1"/>
          <p:nvPr/>
        </p:nvSpPr>
        <p:spPr>
          <a:xfrm>
            <a:off x="7832268" y="2433016"/>
            <a:ext cx="42291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Modern IBM z15 with 4 frames (19” cabinets).</a:t>
            </a:r>
          </a:p>
          <a:p>
            <a:r>
              <a:rPr lang="en-US" sz="1400" dirty="0"/>
              <a:t>Together up to:</a:t>
            </a:r>
          </a:p>
          <a:p>
            <a:r>
              <a:rPr lang="en-US" sz="1400" dirty="0"/>
              <a:t> - 190 configurable cores,</a:t>
            </a:r>
          </a:p>
          <a:p>
            <a:r>
              <a:rPr lang="en-US" sz="1400" dirty="0"/>
              <a:t> - 129 </a:t>
            </a:r>
            <a:r>
              <a:rPr lang="en-US" sz="1400" dirty="0" err="1"/>
              <a:t>zIIPs</a:t>
            </a:r>
            <a:r>
              <a:rPr lang="en-US" sz="1400" dirty="0"/>
              <a:t> (z-Integrated-Information-Processors)</a:t>
            </a:r>
          </a:p>
          <a:p>
            <a:r>
              <a:rPr lang="en-US" sz="1400" dirty="0"/>
              <a:t> - 40 TB memory</a:t>
            </a:r>
          </a:p>
          <a:p>
            <a:r>
              <a:rPr lang="en-US" sz="1400" dirty="0"/>
              <a:t> - 99.999% availability</a:t>
            </a:r>
          </a:p>
          <a:p>
            <a:r>
              <a:rPr lang="en-US" sz="1400" dirty="0"/>
              <a:t> - can run Linux and Z/OS.</a:t>
            </a:r>
          </a:p>
          <a:p>
            <a:r>
              <a:rPr lang="en-US" sz="1400" dirty="0"/>
              <a:t> - can host up to 2.4 million containers!</a:t>
            </a:r>
          </a:p>
          <a:p>
            <a:endParaRPr lang="en-US" sz="1400" dirty="0"/>
          </a:p>
          <a:p>
            <a:r>
              <a:rPr lang="en-US" sz="1400" dirty="0"/>
              <a:t>Note: today’s cloud Virtual Servers are comparable, for </a:t>
            </a:r>
          </a:p>
          <a:p>
            <a:r>
              <a:rPr lang="en-US" sz="1400" dirty="0"/>
              <a:t>Example, AWS Unix VMs: up to 128 </a:t>
            </a:r>
            <a:r>
              <a:rPr lang="en-US" sz="1400" dirty="0" err="1"/>
              <a:t>vcpus</a:t>
            </a:r>
            <a:r>
              <a:rPr lang="en-US" sz="1400" dirty="0"/>
              <a:t>, 24 TB 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DBB4-F1FD-2745-8FC6-430A052ECE0D}"/>
              </a:ext>
            </a:extLst>
          </p:cNvPr>
          <p:cNvSpPr txBox="1"/>
          <p:nvPr/>
        </p:nvSpPr>
        <p:spPr>
          <a:xfrm>
            <a:off x="6489700" y="5009309"/>
            <a:ext cx="5702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Processors in a Mainframe:</a:t>
            </a:r>
          </a:p>
          <a:p>
            <a:r>
              <a:rPr lang="en-US" sz="1400" dirty="0"/>
              <a:t>CP = Central Processor</a:t>
            </a:r>
          </a:p>
          <a:p>
            <a:r>
              <a:rPr lang="en-US" sz="1400" dirty="0"/>
              <a:t>SAP = System Assistance Processor - for I/O, error recovery, etc.</a:t>
            </a:r>
          </a:p>
          <a:p>
            <a:r>
              <a:rPr lang="en-US" sz="1400" dirty="0"/>
              <a:t>IFL = Integrated Facility for Linux</a:t>
            </a:r>
          </a:p>
          <a:p>
            <a:r>
              <a:rPr lang="en-US" sz="1400" dirty="0" err="1"/>
              <a:t>zAAP</a:t>
            </a:r>
            <a:r>
              <a:rPr lang="en-US" sz="1400" dirty="0"/>
              <a:t> - to run Java</a:t>
            </a:r>
          </a:p>
          <a:p>
            <a:r>
              <a:rPr lang="en-US" sz="1400" dirty="0" err="1"/>
              <a:t>zIIP</a:t>
            </a:r>
            <a:r>
              <a:rPr lang="en-US" sz="1400" dirty="0"/>
              <a:t> = z9® Integrated Information Processor - to handle database workloads.</a:t>
            </a:r>
          </a:p>
          <a:p>
            <a:r>
              <a:rPr lang="en-US" sz="1400" dirty="0"/>
              <a:t>ICF = Integrated Coupling Facility (internal scratch=pad).</a:t>
            </a:r>
          </a:p>
          <a:p>
            <a:r>
              <a:rPr lang="en-US" sz="1400" dirty="0"/>
              <a:t>Spare = can be used to replace failed PU (Processing units).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CB3E9-4F96-424B-B3A5-DDF6B5BBC1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184713"/>
            <a:ext cx="1905000" cy="10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052E0E-BB84-BA4C-A222-6DEDAA12F555}"/>
              </a:ext>
            </a:extLst>
          </p:cNvPr>
          <p:cNvSpPr txBox="1"/>
          <p:nvPr/>
        </p:nvSpPr>
        <p:spPr>
          <a:xfrm>
            <a:off x="114297" y="5700821"/>
            <a:ext cx="5604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IBM latest z15 microprocessors are comparable in performance with latest Intel Xeon or AMD processors. Although architecture is different.</a:t>
            </a:r>
          </a:p>
          <a:p>
            <a:r>
              <a:rPr lang="en-US" sz="1400" dirty="0"/>
              <a:t>12 cores, 14 nm, 5.2 GHz clock rate, 64bit, 256 MB L3 cache (21MB/core – compare with 2.5MB/core for Intel)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A721B3-D3CE-EA4B-8EA1-470BF2D4DE21}"/>
              </a:ext>
            </a:extLst>
          </p:cNvPr>
          <p:cNvCxnSpPr>
            <a:cxnSpLocks/>
          </p:cNvCxnSpPr>
          <p:nvPr/>
        </p:nvCxnSpPr>
        <p:spPr>
          <a:xfrm flipV="1">
            <a:off x="6303824" y="5250873"/>
            <a:ext cx="0" cy="15378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10320E-3F5D-2C4A-A491-D91E10AB564B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7521678" y="2723823"/>
            <a:ext cx="0" cy="19728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36FC17-CBF1-1C43-A044-3791034A8B0F}"/>
              </a:ext>
            </a:extLst>
          </p:cNvPr>
          <p:cNvCxnSpPr>
            <a:cxnSpLocks/>
          </p:cNvCxnSpPr>
          <p:nvPr/>
        </p:nvCxnSpPr>
        <p:spPr>
          <a:xfrm>
            <a:off x="114297" y="5466511"/>
            <a:ext cx="586196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401375-3831-2D40-A36B-DE06D6E12C7B}"/>
              </a:ext>
            </a:extLst>
          </p:cNvPr>
          <p:cNvCxnSpPr>
            <a:cxnSpLocks/>
          </p:cNvCxnSpPr>
          <p:nvPr/>
        </p:nvCxnSpPr>
        <p:spPr>
          <a:xfrm>
            <a:off x="7658100" y="4947340"/>
            <a:ext cx="4411353" cy="1608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4B96B69-AD6F-954F-B446-AD8C181408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019" y="-1"/>
            <a:ext cx="2101981" cy="2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0" y="41460"/>
            <a:ext cx="1207520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IBM Mainframe OS and Systems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1964 – IBM System/360</a:t>
            </a:r>
          </a:p>
          <a:p>
            <a:r>
              <a:rPr lang="en-US" dirty="0"/>
              <a:t>1970 – IBM System/370 – Virtual Memory, Virtual Storage</a:t>
            </a:r>
          </a:p>
          <a:p>
            <a:r>
              <a:rPr lang="en-US" dirty="0"/>
              <a:t>1974 – IBM MVS = Multiple Virtual Storage – common OS under System/370</a:t>
            </a:r>
          </a:p>
          <a:p>
            <a:r>
              <a:rPr lang="en-US" dirty="0"/>
              <a:t>1995 – IBM System/390 – to simplify packaging and ordering</a:t>
            </a:r>
          </a:p>
          <a:p>
            <a:r>
              <a:rPr lang="en-US" dirty="0"/>
              <a:t>2000 – IBM z/OS – 64-bit OS  (written in PL/X, HLASM, and C/C++)</a:t>
            </a:r>
          </a:p>
          <a:p>
            <a:r>
              <a:rPr lang="en-US" dirty="0"/>
              <a:t>-------------------------------------------------------------------------------------------------------------------</a:t>
            </a:r>
          </a:p>
          <a:p>
            <a:r>
              <a:rPr lang="en-US" sz="2400" b="1" dirty="0"/>
              <a:t>Common Systems:</a:t>
            </a:r>
          </a:p>
          <a:p>
            <a:r>
              <a:rPr lang="en-US" sz="1600" dirty="0"/>
              <a:t>CICS - Customer Information Control System - high-volume online transaction processing</a:t>
            </a:r>
          </a:p>
          <a:p>
            <a:r>
              <a:rPr lang="en-US" sz="1600" dirty="0"/>
              <a:t>COBOL – Common Business-Oriented Language</a:t>
            </a:r>
          </a:p>
          <a:p>
            <a:r>
              <a:rPr lang="en-US" sz="1600" dirty="0"/>
              <a:t>PL/I = PL/1 = Programming Language One (since 1960), PL/X = vaguely PL/I-like language</a:t>
            </a:r>
          </a:p>
          <a:p>
            <a:r>
              <a:rPr lang="en-US" sz="1600" dirty="0"/>
              <a:t>HLASM = High Level Assembler</a:t>
            </a:r>
          </a:p>
          <a:p>
            <a:r>
              <a:rPr lang="en-US" sz="1600" dirty="0"/>
              <a:t>IMS - Information Management System - a hierarchical transactional database.</a:t>
            </a:r>
          </a:p>
          <a:p>
            <a:r>
              <a:rPr lang="en-US" sz="1600" dirty="0"/>
              <a:t>DB2 – Relational Database</a:t>
            </a:r>
          </a:p>
          <a:p>
            <a:r>
              <a:rPr lang="en-US" sz="1600" dirty="0"/>
              <a:t>RACF - Resource Access Control Facility (a security system)</a:t>
            </a:r>
          </a:p>
          <a:p>
            <a:r>
              <a:rPr lang="en-US" sz="1600" dirty="0"/>
              <a:t>SNA – Systems Network Architecture</a:t>
            </a:r>
          </a:p>
          <a:p>
            <a:r>
              <a:rPr lang="en-US" sz="1600" dirty="0"/>
              <a:t>IBM MQ – Messaging </a:t>
            </a:r>
          </a:p>
          <a:p>
            <a:r>
              <a:rPr lang="en-US" sz="1600" dirty="0"/>
              <a:t>VSAM - record-oriented data access methods (indexed, fast)</a:t>
            </a:r>
          </a:p>
          <a:p>
            <a:r>
              <a:rPr lang="en-US" sz="1600" dirty="0"/>
              <a:t>REXX - interpreted programming language, easy to read and use</a:t>
            </a:r>
          </a:p>
          <a:p>
            <a:r>
              <a:rPr lang="en-US" sz="1600" dirty="0"/>
              <a:t>CLIST - Command List - a procedural programming language (superseded by </a:t>
            </a:r>
            <a:r>
              <a:rPr lang="en-US" sz="1600" dirty="0" err="1"/>
              <a:t>Rexx</a:t>
            </a:r>
            <a:r>
              <a:rPr lang="en-US" sz="1600" dirty="0"/>
              <a:t>)</a:t>
            </a:r>
          </a:p>
          <a:p>
            <a:r>
              <a:rPr lang="en-US" sz="1600" dirty="0"/>
              <a:t>SMP/E - System Modification Program/Extended - a tool to manage software installations on z/OS system</a:t>
            </a:r>
          </a:p>
          <a:p>
            <a:r>
              <a:rPr lang="en-US" sz="1600" dirty="0"/>
              <a:t>JCL - Job Control Language – scripting languages to write script to run a batch job or start a subsystem</a:t>
            </a:r>
          </a:p>
          <a:p>
            <a:r>
              <a:rPr lang="en-US" sz="1600" dirty="0"/>
              <a:t>TSO/E - "Time Sharing Option/Extensions” – interactive system for sys-admins</a:t>
            </a:r>
          </a:p>
          <a:p>
            <a:r>
              <a:rPr lang="en-US" sz="1600" dirty="0"/>
              <a:t>ISPF - Interactive System Productivity Facility –  terminal interface software (screen editor, etc.)</a:t>
            </a:r>
          </a:p>
          <a:p>
            <a:r>
              <a:rPr lang="en-US" sz="1600" dirty="0"/>
              <a:t>Unix-style hierarchical HFS[NB 2] and </a:t>
            </a:r>
            <a:r>
              <a:rPr lang="en-US" sz="1600" dirty="0" err="1"/>
              <a:t>zFS</a:t>
            </a:r>
            <a:r>
              <a:rPr lang="en-US" sz="1600" dirty="0"/>
              <a:t> file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DE879-5AAC-3643-AB39-B2A9E9E4569E}"/>
              </a:ext>
            </a:extLst>
          </p:cNvPr>
          <p:cNvSpPr txBox="1"/>
          <p:nvPr/>
        </p:nvSpPr>
        <p:spPr>
          <a:xfrm>
            <a:off x="8737600" y="2997200"/>
            <a:ext cx="34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1988 - AS/400 (AS = Application System - also called the "IBM iSeries”) - a midrange server from IBM, very common.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4C1C9-DC34-C849-9EB4-AE2EED025A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354" y="192273"/>
            <a:ext cx="3188945" cy="25856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FACEFF-85D6-E046-BDEF-04A5D4FB1BBD}"/>
              </a:ext>
            </a:extLst>
          </p:cNvPr>
          <p:cNvCxnSpPr/>
          <p:nvPr/>
        </p:nvCxnSpPr>
        <p:spPr>
          <a:xfrm>
            <a:off x="8585200" y="124588"/>
            <a:ext cx="0" cy="46760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4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1" y="124588"/>
            <a:ext cx="393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IBM Terminal Interface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63969-1F55-D849-BC79-4DC1B53ED3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9500" y="2943988"/>
            <a:ext cx="3378200" cy="2125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2ADF7-D73D-AF4D-BD61-020155FC0A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4546" y="5211033"/>
            <a:ext cx="325315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F70D9-0B3F-9941-992D-8CD93CBABBE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186" y="2943988"/>
            <a:ext cx="2860172" cy="2339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612C3-5ABD-A344-8A59-A4B33D37E8A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9" y="1675432"/>
            <a:ext cx="2295760" cy="1775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AC8C4-1BDE-B240-9ADD-3576B5799D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904" y="1643108"/>
            <a:ext cx="2295761" cy="1807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F6F377-2129-8A4D-9AFE-FB78E53B5A6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99" y="4126714"/>
            <a:ext cx="1943099" cy="2168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1B6C42-380D-5248-A284-DB679EC65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7686" y="4000499"/>
            <a:ext cx="2582469" cy="2421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A7FD98-7591-6040-B7D6-9F85E29E698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606" y="124588"/>
            <a:ext cx="2914650" cy="2331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C6627E-9868-B446-9290-9820BAAA25F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199" y="140890"/>
            <a:ext cx="3508209" cy="231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3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2318</Words>
  <Application>Microsoft Macintosh PowerPoint</Application>
  <PresentationFormat>Widescreen</PresentationFormat>
  <Paragraphs>290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61</cp:revision>
  <dcterms:created xsi:type="dcterms:W3CDTF">2019-12-15T16:55:28Z</dcterms:created>
  <dcterms:modified xsi:type="dcterms:W3CDTF">2021-05-04T20:12:21Z</dcterms:modified>
</cp:coreProperties>
</file>